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78" r:id="rId5"/>
    <p:sldId id="264" r:id="rId6"/>
    <p:sldId id="263" r:id="rId7"/>
    <p:sldId id="265" r:id="rId8"/>
    <p:sldId id="269" r:id="rId9"/>
    <p:sldId id="268" r:id="rId10"/>
    <p:sldId id="271" r:id="rId11"/>
    <p:sldId id="280" r:id="rId12"/>
    <p:sldId id="281" r:id="rId13"/>
    <p:sldId id="273" r:id="rId14"/>
    <p:sldId id="270" r:id="rId15"/>
    <p:sldId id="272" r:id="rId16"/>
    <p:sldId id="274" r:id="rId17"/>
    <p:sldId id="275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59595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>
        <p:scale>
          <a:sx n="100" d="100"/>
          <a:sy n="100" d="100"/>
        </p:scale>
        <p:origin x="6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fX9dzhBhg0" TargetMode="External"/><Relationship Id="rId2" Type="http://schemas.openxmlformats.org/officeDocument/2006/relationships/hyperlink" Target="https://youtu.be/DXg5jPjiXq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0NuesGD0ms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fif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gif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8" y="4007052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6" y="3884767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39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8" y="1990516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2" y="690381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90" y="4397520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4" y="1183943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1" y="867558"/>
            <a:ext cx="1890190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2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6" y="0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384207" y="5338127"/>
            <a:ext cx="2307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AD53-A9CB-452A-A254-977B1C512575}"/>
              </a:ext>
            </a:extLst>
          </p:cNvPr>
          <p:cNvSpPr txBox="1"/>
          <p:nvPr/>
        </p:nvSpPr>
        <p:spPr>
          <a:xfrm>
            <a:off x="730371" y="5279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지도교수님</a:t>
            </a:r>
            <a:r>
              <a:rPr lang="en-US" altLang="ko-KR" dirty="0"/>
              <a:t>: </a:t>
            </a:r>
            <a:r>
              <a:rPr lang="ko-KR" altLang="en-US" dirty="0" err="1"/>
              <a:t>송인희</a:t>
            </a:r>
            <a:r>
              <a:rPr lang="ko-KR" altLang="en-US" dirty="0"/>
              <a:t> 교수님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6"/>
            <a:ext cx="6806242" cy="85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4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9958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9573 -0.01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83295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28568 0.001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90977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8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82356 -0.0060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72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34375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42956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8489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207100-A4BA-4AC5-B213-2C648C7B9876}"/>
              </a:ext>
            </a:extLst>
          </p:cNvPr>
          <p:cNvSpPr txBox="1"/>
          <p:nvPr/>
        </p:nvSpPr>
        <p:spPr>
          <a:xfrm>
            <a:off x="417124" y="1267025"/>
            <a:ext cx="6518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부서짐 효과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mesh slice</a:t>
            </a:r>
            <a:r>
              <a:rPr lang="ko-KR" altLang="en-US" dirty="0"/>
              <a:t>를 이용한 동적으로 부서지는 모습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https://youtu.be/DXg5jPjiXqU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- 13</a:t>
            </a:r>
            <a:r>
              <a:rPr lang="ko-KR" altLang="en-US" dirty="0"/>
              <a:t>초부터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B55B-6A1B-442F-9C5A-B60494F10059}"/>
              </a:ext>
            </a:extLst>
          </p:cNvPr>
          <p:cNvSpPr txBox="1"/>
          <p:nvPr/>
        </p:nvSpPr>
        <p:spPr>
          <a:xfrm>
            <a:off x="446956" y="2399314"/>
            <a:ext cx="53447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커스텀 툰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툰쉐이더에</a:t>
            </a:r>
            <a:r>
              <a:rPr lang="ko-KR" altLang="en-US" dirty="0"/>
              <a:t> 커스텀 </a:t>
            </a:r>
            <a:r>
              <a:rPr lang="en-US" altLang="ko-KR" dirty="0"/>
              <a:t>PBR</a:t>
            </a:r>
            <a:r>
              <a:rPr lang="ko-KR" altLang="en-US" dirty="0" err="1"/>
              <a:t>쉐이더</a:t>
            </a:r>
            <a:r>
              <a:rPr lang="ko-KR" altLang="en-US" dirty="0"/>
              <a:t> 적용</a:t>
            </a:r>
            <a:r>
              <a:rPr lang="en-US" altLang="ko-KR" dirty="0"/>
              <a:t>(</a:t>
            </a:r>
            <a:r>
              <a:rPr lang="ko-KR" altLang="en-US" dirty="0"/>
              <a:t>닌텐도 풍</a:t>
            </a:r>
            <a:r>
              <a:rPr lang="en-US" altLang="ko-KR" dirty="0"/>
              <a:t>)</a:t>
            </a:r>
            <a:r>
              <a:rPr lang="en-US" altLang="ko-KR" sz="1600" dirty="0"/>
              <a:t> 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6E451-3639-4B6B-BA67-67D58EA21416}"/>
              </a:ext>
            </a:extLst>
          </p:cNvPr>
          <p:cNvSpPr txBox="1"/>
          <p:nvPr/>
        </p:nvSpPr>
        <p:spPr>
          <a:xfrm>
            <a:off x="417124" y="3254604"/>
            <a:ext cx="7984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홀로그램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(Ripple</a:t>
            </a:r>
            <a:r>
              <a:rPr lang="ko-KR" altLang="en-US" dirty="0" err="1"/>
              <a:t>쉐이더를</a:t>
            </a:r>
            <a:r>
              <a:rPr lang="ko-KR" altLang="en-US" dirty="0"/>
              <a:t> 구현</a:t>
            </a:r>
            <a:r>
              <a:rPr lang="en-US" altLang="ko-KR" dirty="0"/>
              <a:t>) </a:t>
            </a:r>
            <a:r>
              <a:rPr lang="en-US" altLang="ko-KR" dirty="0">
                <a:hlinkClick r:id="rId3"/>
              </a:rPr>
              <a:t>https://www.youtube.com/watch?v=UfX9dzhBhg0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D7C3-D8B3-4573-ACBE-6EBD02FFD1CD}"/>
              </a:ext>
            </a:extLst>
          </p:cNvPr>
          <p:cNvSpPr txBox="1"/>
          <p:nvPr/>
        </p:nvSpPr>
        <p:spPr>
          <a:xfrm>
            <a:off x="417124" y="5519181"/>
            <a:ext cx="75713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크로스 플랫폼을 지원하여 모든 플랫폼이 같이 만나는 서버 구현</a:t>
            </a:r>
            <a:endParaRPr lang="en-US" altLang="ko-KR" sz="2000" b="1" dirty="0"/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0" i="0" dirty="0">
                <a:effectLst/>
                <a:latin typeface="+mj-ea"/>
                <a:ea typeface="+mj-ea"/>
              </a:rPr>
              <a:t>포톤</a:t>
            </a:r>
            <a:r>
              <a:rPr lang="en-US" altLang="ko-KR" b="0" i="0" dirty="0">
                <a:effectLst/>
                <a:latin typeface="+mj-ea"/>
                <a:ea typeface="+mj-ea"/>
              </a:rPr>
              <a:t>SDK</a:t>
            </a:r>
            <a:r>
              <a:rPr lang="ko-KR" altLang="en-US" b="0" i="0" dirty="0">
                <a:effectLst/>
                <a:latin typeface="+mj-ea"/>
                <a:ea typeface="+mj-ea"/>
              </a:rPr>
              <a:t>를 사용한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룸기반</a:t>
            </a:r>
            <a:r>
              <a:rPr lang="ko-KR" altLang="en-US" b="0" i="0" dirty="0">
                <a:effectLst/>
                <a:latin typeface="+mj-ea"/>
                <a:ea typeface="+mj-ea"/>
              </a:rPr>
              <a:t> 다중플랫폼 크로스플레이 네트워킹 연구 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26682-D7E7-45D8-B4C1-F07C9322DDB6}"/>
              </a:ext>
            </a:extLst>
          </p:cNvPr>
          <p:cNvSpPr txBox="1"/>
          <p:nvPr/>
        </p:nvSpPr>
        <p:spPr>
          <a:xfrm>
            <a:off x="417124" y="4386893"/>
            <a:ext cx="6365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아이템 생성 애니메이션을 </a:t>
            </a:r>
            <a:r>
              <a:rPr lang="ko-KR" altLang="en-US" sz="2000" b="1" dirty="0" err="1"/>
              <a:t>디졸브</a:t>
            </a:r>
            <a:r>
              <a:rPr lang="ko-KR" altLang="en-US" sz="2000" b="1" dirty="0"/>
              <a:t> 효과를 이용해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통해 </a:t>
            </a:r>
            <a:r>
              <a:rPr lang="ko-KR" altLang="en-US" dirty="0" err="1"/>
              <a:t>디졸브</a:t>
            </a:r>
            <a:r>
              <a:rPr lang="ko-KR" altLang="en-US" dirty="0"/>
              <a:t>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https://youtu.be/0NuesGD0msI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37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31B0A4-20E7-4C24-ADE1-F129F7115BF2}"/>
              </a:ext>
            </a:extLst>
          </p:cNvPr>
          <p:cNvGrpSpPr/>
          <p:nvPr/>
        </p:nvGrpSpPr>
        <p:grpSpPr>
          <a:xfrm rot="5400000">
            <a:off x="3496174" y="3790517"/>
            <a:ext cx="5199651" cy="92493"/>
            <a:chOff x="1010238" y="876287"/>
            <a:chExt cx="5199651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8052E4-ED22-4FD2-AC06-79DC885E8CD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25F4AB-189B-444F-9557-E39AF6711CAB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11864B-325F-4099-B4C2-D5D346C43405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31BC1F-12DD-4B1B-8928-214A4B58888E}"/>
              </a:ext>
            </a:extLst>
          </p:cNvPr>
          <p:cNvGrpSpPr/>
          <p:nvPr/>
        </p:nvGrpSpPr>
        <p:grpSpPr>
          <a:xfrm>
            <a:off x="6574194" y="1109531"/>
            <a:ext cx="5050429" cy="5454464"/>
            <a:chOff x="6423941" y="1088040"/>
            <a:chExt cx="5050429" cy="54544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FE1D3D9-4133-4420-A9C9-C062B4AE2D42}"/>
                </a:ext>
              </a:extLst>
            </p:cNvPr>
            <p:cNvGrpSpPr/>
            <p:nvPr/>
          </p:nvGrpSpPr>
          <p:grpSpPr>
            <a:xfrm>
              <a:off x="6423941" y="1088040"/>
              <a:ext cx="5050429" cy="5454464"/>
              <a:chOff x="417124" y="1131022"/>
              <a:chExt cx="5050429" cy="5454464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584A9E5-44EC-4DE4-B1B2-44DBD7762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24" y="1131022"/>
                <a:ext cx="5050429" cy="5454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1D499B-D8A8-4795-A55F-F75EC12C8C0D}"/>
                  </a:ext>
                </a:extLst>
              </p:cNvPr>
              <p:cNvSpPr txBox="1"/>
              <p:nvPr/>
            </p:nvSpPr>
            <p:spPr>
              <a:xfrm>
                <a:off x="1867363" y="5349933"/>
                <a:ext cx="214994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커스텀 </a:t>
                </a:r>
                <a:r>
                  <a:rPr lang="en-US" altLang="ko-KR" sz="1400" b="1" dirty="0"/>
                  <a:t>PBR</a:t>
                </a:r>
                <a:r>
                  <a:rPr lang="ko-KR" altLang="en-US" sz="1400" b="1" dirty="0"/>
                  <a:t> </a:t>
                </a:r>
                <a:r>
                  <a:rPr lang="ko-KR" altLang="en-US" sz="1400" b="1" dirty="0" err="1"/>
                  <a:t>쉐이딩</a:t>
                </a:r>
                <a:r>
                  <a:rPr lang="ko-KR" altLang="en-US" sz="1400" b="1" dirty="0"/>
                  <a:t> 구현</a:t>
                </a:r>
                <a:endParaRPr lang="en-US" altLang="ko-KR" sz="1400" b="1" dirty="0"/>
              </a:p>
              <a:p>
                <a:pPr marL="171450" indent="-171450">
                  <a:buFontTx/>
                  <a:buChar char="-"/>
                </a:pP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endParaRPr lang="ko-KR" altLang="en-US" sz="1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9E2A75-FEF3-49DB-8857-C0F08415518F}"/>
                  </a:ext>
                </a:extLst>
              </p:cNvPr>
              <p:cNvSpPr txBox="1"/>
              <p:nvPr/>
            </p:nvSpPr>
            <p:spPr>
              <a:xfrm>
                <a:off x="1140402" y="1138736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커스텀 </a:t>
                </a:r>
                <a:r>
                  <a:rPr lang="en-US" altLang="ko-KR" sz="1400" b="1" dirty="0">
                    <a:solidFill>
                      <a:schemeClr val="bg1"/>
                    </a:solidFill>
                  </a:rPr>
                  <a:t>PBR</a:t>
                </a:r>
                <a:r>
                  <a:rPr lang="ko-KR" alt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400" b="1" dirty="0" err="1">
                    <a:solidFill>
                      <a:schemeClr val="bg1"/>
                    </a:solidFill>
                  </a:rPr>
                  <a:t>쉐이딩</a:t>
                </a:r>
                <a:r>
                  <a:rPr lang="ko-KR" altLang="en-US" sz="1400" b="1" dirty="0">
                    <a:solidFill>
                      <a:schemeClr val="bg1"/>
                    </a:solidFill>
                  </a:rPr>
                  <a:t> 구현</a:t>
                </a:r>
              </a:p>
            </p:txBody>
          </p:sp>
        </p:grpSp>
        <p:pic>
          <p:nvPicPr>
            <p:cNvPr id="12" name="그림 11" descr="장난감, 인형, 플라스틱이(가) 표시된 사진&#10;&#10;자동 생성된 설명">
              <a:extLst>
                <a:ext uri="{FF2B5EF4-FFF2-40B4-BE49-F238E27FC236}">
                  <a16:creationId xmlns:a16="http://schemas.microsoft.com/office/drawing/2014/main" id="{2612714C-0EE2-4966-8FDE-E60DB4D4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647" y="2291858"/>
              <a:ext cx="2679774" cy="2647616"/>
            </a:xfrm>
            <a:prstGeom prst="rect">
              <a:avLst/>
            </a:prstGeom>
          </p:spPr>
        </p:pic>
        <p:pic>
          <p:nvPicPr>
            <p:cNvPr id="26" name="그림 25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7ACD7C8B-2562-404D-AA6D-67A771FC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56" y="2394950"/>
              <a:ext cx="2310223" cy="230504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E1E401-A7A8-4003-B7DF-343B7681D50B}"/>
              </a:ext>
            </a:extLst>
          </p:cNvPr>
          <p:cNvGrpSpPr/>
          <p:nvPr/>
        </p:nvGrpSpPr>
        <p:grpSpPr>
          <a:xfrm>
            <a:off x="567377" y="1109531"/>
            <a:ext cx="5050429" cy="5454464"/>
            <a:chOff x="417124" y="1131022"/>
            <a:chExt cx="5050429" cy="545446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946C4C-38C2-4922-B703-59F96A49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07100-A4BA-4AC5-B213-2C648C7B9876}"/>
                </a:ext>
              </a:extLst>
            </p:cNvPr>
            <p:cNvSpPr txBox="1"/>
            <p:nvPr/>
          </p:nvSpPr>
          <p:spPr>
            <a:xfrm>
              <a:off x="505613" y="5349933"/>
              <a:ext cx="487345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Mesh slice</a:t>
              </a:r>
              <a:r>
                <a:rPr lang="ko-KR" altLang="en-US" sz="1400" b="1" dirty="0"/>
                <a:t>를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이용한 오브젝트 </a:t>
              </a:r>
              <a:r>
                <a:rPr lang="ko-KR" altLang="en-US" sz="1400" b="1" dirty="0" err="1"/>
                <a:t>디스트럭션</a:t>
              </a:r>
              <a:r>
                <a:rPr lang="ko-KR" altLang="en-US" sz="1400" b="1" dirty="0"/>
                <a:t> 구현</a:t>
              </a:r>
              <a:endParaRPr lang="en-US" altLang="ko-KR" sz="1400" b="1" dirty="0"/>
            </a:p>
            <a:p>
              <a:r>
                <a:rPr lang="en-US" altLang="ko-KR" sz="1200" dirty="0"/>
                <a:t>- </a:t>
              </a:r>
              <a:r>
                <a:rPr lang="ko-KR" altLang="en-US" sz="1200" dirty="0"/>
                <a:t>건물의 체력이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이 되면 붕괴된다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이때 건물이 붕괴되는 모습을 </a:t>
              </a:r>
              <a:endParaRPr lang="en-US" altLang="ko-KR" sz="1200" dirty="0"/>
            </a:p>
            <a:p>
              <a:r>
                <a:rPr lang="ko-KR" altLang="en-US" sz="1200" dirty="0"/>
                <a:t>현실적으로 구현하기 위해서 </a:t>
              </a:r>
              <a:r>
                <a:rPr lang="en-US" altLang="ko-KR" sz="1200" dirty="0"/>
                <a:t>Unity</a:t>
              </a:r>
              <a:r>
                <a:rPr lang="ko-KR" altLang="en-US" sz="1200" dirty="0"/>
                <a:t>의</a:t>
              </a:r>
              <a:r>
                <a:rPr lang="en-US" altLang="ko-KR" sz="1200" dirty="0"/>
                <a:t> Mesh slice</a:t>
              </a:r>
              <a:r>
                <a:rPr lang="ko-KR" altLang="en-US" sz="1200" dirty="0"/>
                <a:t>를 이용하고자 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pic>
          <p:nvPicPr>
            <p:cNvPr id="5" name="그림 4" descr="텍스트, 표지판, 여러개이(가) 표시된 사진&#10;&#10;자동 생성된 설명">
              <a:extLst>
                <a:ext uri="{FF2B5EF4-FFF2-40B4-BE49-F238E27FC236}">
                  <a16:creationId xmlns:a16="http://schemas.microsoft.com/office/drawing/2014/main" id="{28679FD6-19AD-45E3-BC69-830C67A9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79" y="2158919"/>
              <a:ext cx="4151519" cy="28313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7E462-794B-4AD9-8FF5-1BF8C65E5ED8}"/>
                </a:ext>
              </a:extLst>
            </p:cNvPr>
            <p:cNvSpPr txBox="1"/>
            <p:nvPr/>
          </p:nvSpPr>
          <p:spPr>
            <a:xfrm>
              <a:off x="1140402" y="1138736"/>
              <a:ext cx="3603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Mesh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디스트럭션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E6D793-DF36-4644-80CF-CB4AA61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1251" r="670" b="1540"/>
          <a:stretch/>
        </p:blipFill>
        <p:spPr>
          <a:xfrm>
            <a:off x="1457864" y="1138688"/>
            <a:ext cx="7729269" cy="5349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0AA924-F0A6-4881-B8A5-42855BA0C640}"/>
              </a:ext>
            </a:extLst>
          </p:cNvPr>
          <p:cNvSpPr txBox="1"/>
          <p:nvPr/>
        </p:nvSpPr>
        <p:spPr>
          <a:xfrm>
            <a:off x="2087117" y="1138688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건물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폴더</a:t>
            </a:r>
            <a:r>
              <a:rPr lang="en-US" altLang="ko-KR" sz="1400" b="1" dirty="0">
                <a:solidFill>
                  <a:schemeClr val="bg1"/>
                </a:solidFill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</a:rPr>
              <a:t>홀로그램 </a:t>
            </a:r>
            <a:r>
              <a:rPr lang="ko-KR" altLang="en-US" sz="1400" b="1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b="1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32" name="그림 31" descr="물, 어두운, 실루엣이(가) 표시된 사진&#10;&#10;자동 생성된 설명">
            <a:extLst>
              <a:ext uri="{FF2B5EF4-FFF2-40B4-BE49-F238E27FC236}">
                <a16:creationId xmlns:a16="http://schemas.microsoft.com/office/drawing/2014/main" id="{E6038E23-D0DA-45BC-A203-CA242FD7D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>
          <a:xfrm>
            <a:off x="3004867" y="2347912"/>
            <a:ext cx="4743450" cy="2162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1CECB4-15D6-4C7F-AAB3-E82B0FE9D73D}"/>
              </a:ext>
            </a:extLst>
          </p:cNvPr>
          <p:cNvSpPr txBox="1"/>
          <p:nvPr/>
        </p:nvSpPr>
        <p:spPr>
          <a:xfrm>
            <a:off x="2144700" y="5272909"/>
            <a:ext cx="6333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Mesh slice</a:t>
            </a:r>
            <a:r>
              <a:rPr lang="ko-KR" altLang="en-US" sz="1400" b="1" dirty="0"/>
              <a:t>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이용한 오브젝트 </a:t>
            </a:r>
            <a:r>
              <a:rPr lang="ko-KR" altLang="en-US" sz="1400" b="1" dirty="0" err="1"/>
              <a:t>디스트럭션</a:t>
            </a:r>
            <a:r>
              <a:rPr lang="ko-KR" altLang="en-US" sz="1400" b="1" dirty="0"/>
              <a:t> 구현</a:t>
            </a:r>
            <a:endParaRPr lang="en-US" altLang="ko-KR" sz="14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건물에서 오브젝트의 움직임 및 충돌과 상호작용하는 홀로그램표현을 위한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연구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1106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D7841E-0A01-47E3-A7E8-871787C0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7" y="1305867"/>
            <a:ext cx="4733506" cy="5112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9F8E88-A288-4782-B0CA-550F243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821399"/>
            <a:ext cx="3429000" cy="228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F1D40-C2C2-4E46-916C-1623772247EF}"/>
              </a:ext>
            </a:extLst>
          </p:cNvPr>
          <p:cNvSpPr txBox="1"/>
          <p:nvPr/>
        </p:nvSpPr>
        <p:spPr>
          <a:xfrm>
            <a:off x="1549400" y="1305867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타 게임 예시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73557C-1878-489F-95F3-71A26F02CADD}"/>
              </a:ext>
            </a:extLst>
          </p:cNvPr>
          <p:cNvCxnSpPr>
            <a:cxnSpLocks/>
          </p:cNvCxnSpPr>
          <p:nvPr/>
        </p:nvCxnSpPr>
        <p:spPr>
          <a:xfrm flipV="1">
            <a:off x="4466327" y="1613644"/>
            <a:ext cx="1715398" cy="174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006B3-10EB-47BD-9E14-0A9156CC066A}"/>
              </a:ext>
            </a:extLst>
          </p:cNvPr>
          <p:cNvCxnSpPr>
            <a:cxnSpLocks/>
          </p:cNvCxnSpPr>
          <p:nvPr/>
        </p:nvCxnSpPr>
        <p:spPr>
          <a:xfrm>
            <a:off x="6181725" y="1613644"/>
            <a:ext cx="1008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225B0A6-4904-4337-8A2C-9D19AF911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08" y="861736"/>
            <a:ext cx="4162777" cy="44957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54856-8D01-422C-8AE0-F4449BD7101F}"/>
              </a:ext>
            </a:extLst>
          </p:cNvPr>
          <p:cNvSpPr txBox="1"/>
          <p:nvPr/>
        </p:nvSpPr>
        <p:spPr>
          <a:xfrm>
            <a:off x="7778750" y="86173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다른 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638DF-D603-47C2-8EC7-6E529F5BE6B1}"/>
              </a:ext>
            </a:extLst>
          </p:cNvPr>
          <p:cNvSpPr txBox="1"/>
          <p:nvPr/>
        </p:nvSpPr>
        <p:spPr>
          <a:xfrm>
            <a:off x="7190708" y="1613644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건물을 부수는 목표 추가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외형 커스터마이징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1978794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384462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738919" y="3172372"/>
            <a:ext cx="118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43" y="1234010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815166" y="3172372"/>
            <a:ext cx="190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1207" y="1234010"/>
            <a:ext cx="1673524" cy="167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5450511" y="3172372"/>
            <a:ext cx="24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8493" y="1414266"/>
            <a:ext cx="2692528" cy="979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785115" y="3172372"/>
            <a:ext cx="235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4D4691-BB5A-4923-B0DA-D0C70B80D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8" y="3851048"/>
            <a:ext cx="4039164" cy="2019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FAE68-0ADA-463D-8DBA-6A578E6AEA6E}"/>
              </a:ext>
            </a:extLst>
          </p:cNvPr>
          <p:cNvSpPr txBox="1"/>
          <p:nvPr/>
        </p:nvSpPr>
        <p:spPr>
          <a:xfrm>
            <a:off x="695412" y="5750655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3</a:t>
            </a:r>
            <a:r>
              <a:rPr lang="en-US" altLang="ko-KR" sz="1600" b="1" dirty="0">
                <a:latin typeface="Open Sans" panose="020B0604020202020204" pitchFamily="34" charset="0"/>
              </a:rPr>
              <a:t>D</a:t>
            </a:r>
            <a:r>
              <a:rPr lang="ko-KR" altLang="en-US" sz="1600" b="1" dirty="0">
                <a:latin typeface="Open Sans" panose="020B0604020202020204" pitchFamily="34" charset="0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</a:rPr>
              <a:t>MAX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682EBC-CBF5-4E30-ADAB-952713989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47" y="4198081"/>
            <a:ext cx="1359505" cy="13255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665847-3B8E-46BB-BA6B-B2249DB3A5CD}"/>
              </a:ext>
            </a:extLst>
          </p:cNvPr>
          <p:cNvSpPr txBox="1"/>
          <p:nvPr/>
        </p:nvSpPr>
        <p:spPr>
          <a:xfrm>
            <a:off x="4354071" y="5750655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포토샵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1341"/>
              </p:ext>
            </p:extLst>
          </p:nvPr>
        </p:nvGraphicFramePr>
        <p:xfrm>
          <a:off x="324630" y="1332140"/>
          <a:ext cx="11613368" cy="49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342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47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윤장혁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김석현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2209551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운영체제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알고리즘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기초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윈도우프로그래밍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운영체제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알고리즘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컴퓨터 그래픽스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STL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기초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게임프로그래밍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윈도우프로그래밍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운영체제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알고리즘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컴퓨터 그래픽스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STL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기초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게임프로그래밍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 </a:t>
                      </a:r>
                      <a:r>
                        <a:rPr lang="ko-KR" altLang="en-US" sz="1200" dirty="0"/>
                        <a:t>애니메이션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인공지능 수강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 </a:t>
                      </a:r>
                      <a:r>
                        <a:rPr lang="en-US" altLang="ko-KR" sz="1200" dirty="0"/>
                        <a:t>1,2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 err="1"/>
                        <a:t>STl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 프로그래밍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  <a:tr h="2209551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개인 준비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프로젝트 진행중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="1" dirty="0"/>
                        <a:t>&lt;</a:t>
                      </a:r>
                      <a:r>
                        <a:rPr lang="ko-KR" altLang="en-US" sz="1200" b="1" dirty="0"/>
                        <a:t>개인 준비</a:t>
                      </a:r>
                      <a:r>
                        <a:rPr lang="en-US" altLang="ko-KR" sz="12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책을 통한 유니티 자습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EAC4BD-86D0-4661-932A-6A80863F346A}"/>
              </a:ext>
            </a:extLst>
          </p:cNvPr>
          <p:cNvSpPr/>
          <p:nvPr/>
        </p:nvSpPr>
        <p:spPr>
          <a:xfrm>
            <a:off x="1061049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김호진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포톤 </a:t>
            </a:r>
            <a:r>
              <a:rPr lang="en-US" altLang="ko-KR" sz="1200" dirty="0">
                <a:solidFill>
                  <a:schemeClr val="tx1"/>
                </a:solidFill>
              </a:rPr>
              <a:t>SDK</a:t>
            </a:r>
            <a:r>
              <a:rPr lang="ko-KR" altLang="en-US" sz="1200" dirty="0">
                <a:solidFill>
                  <a:schemeClr val="tx1"/>
                </a:solidFill>
              </a:rPr>
              <a:t>를 이용한 서버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포톤 </a:t>
            </a:r>
            <a:r>
              <a:rPr lang="en-US" altLang="ko-KR" sz="1200" dirty="0">
                <a:solidFill>
                  <a:schemeClr val="tx1"/>
                </a:solidFill>
              </a:rPr>
              <a:t>SDK</a:t>
            </a:r>
            <a:r>
              <a:rPr lang="ko-KR" altLang="en-US" sz="1200" dirty="0">
                <a:solidFill>
                  <a:schemeClr val="tx1"/>
                </a:solidFill>
              </a:rPr>
              <a:t>를 이용한 로비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모바일용 클라이언트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2F63B9-F59D-43B2-A111-0ED4B78AB06E}"/>
              </a:ext>
            </a:extLst>
          </p:cNvPr>
          <p:cNvSpPr/>
          <p:nvPr/>
        </p:nvSpPr>
        <p:spPr>
          <a:xfrm>
            <a:off x="5437518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김석현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캐릭터 모델링제작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 애니메이션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배경 모델링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1E7343-C769-4DF3-9CA2-5738262BF5A2}"/>
              </a:ext>
            </a:extLst>
          </p:cNvPr>
          <p:cNvSpPr/>
          <p:nvPr/>
        </p:nvSpPr>
        <p:spPr>
          <a:xfrm>
            <a:off x="1061048" y="3932345"/>
            <a:ext cx="3795623" cy="2382745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윤장혁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ko-KR" altLang="en-US" sz="1200" dirty="0" err="1">
                <a:solidFill>
                  <a:schemeClr val="tx1"/>
                </a:solidFill>
              </a:rPr>
              <a:t>쉐이더</a:t>
            </a:r>
            <a:r>
              <a:rPr lang="ko-KR" altLang="en-US" sz="1200" dirty="0">
                <a:solidFill>
                  <a:schemeClr val="tx1"/>
                </a:solidFill>
              </a:rPr>
              <a:t>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건물의 홀로그램 </a:t>
            </a:r>
            <a:r>
              <a:rPr lang="ko-KR" altLang="en-US" sz="1200" dirty="0" err="1">
                <a:solidFill>
                  <a:schemeClr val="tx1"/>
                </a:solidFill>
              </a:rPr>
              <a:t>쉐이더</a:t>
            </a:r>
            <a:r>
              <a:rPr lang="ko-KR" altLang="en-US" sz="1200" dirty="0">
                <a:solidFill>
                  <a:schemeClr val="tx1"/>
                </a:solidFill>
              </a:rPr>
              <a:t>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게임매니저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 생성 효과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  </a:t>
            </a:r>
            <a:r>
              <a:rPr lang="ko-KR" altLang="en-US" sz="1200" dirty="0">
                <a:solidFill>
                  <a:schemeClr val="tx1"/>
                </a:solidFill>
              </a:rPr>
              <a:t>게임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보조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AA606-E56F-436A-9B9E-5FE92020C311}"/>
              </a:ext>
            </a:extLst>
          </p:cNvPr>
          <p:cNvSpPr/>
          <p:nvPr/>
        </p:nvSpPr>
        <p:spPr>
          <a:xfrm>
            <a:off x="5437517" y="4105800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양현석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용 클라이언트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건물의 부서짐 효과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 효과 처리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9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C59FDF-7C1E-496F-AC46-E2A1B10D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446511"/>
            <a:ext cx="11885310" cy="4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2" y="695361"/>
            <a:ext cx="5106550" cy="5662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6" y="3179134"/>
            <a:ext cx="6806242" cy="85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832928" y="3444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742831" y="87628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solidFill>
              <a:srgbClr val="595959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78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0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게임 소개 및 플레이 방식</a:t>
              </a:r>
              <a:endParaRPr lang="en-US" altLang="ko-KR" sz="2400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6"/>
            <a:ext cx="4747869" cy="461665"/>
            <a:chOff x="832928" y="2725597"/>
            <a:chExt cx="4747869" cy="4616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0" y="2725597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개발 환경</a:t>
              </a:r>
              <a:endParaRPr lang="en-US" altLang="ko-KR" sz="2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602"/>
            <a:ext cx="4747869" cy="461665"/>
            <a:chOff x="832928" y="3353692"/>
            <a:chExt cx="4747869" cy="46166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기술적 요소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중점 연구분야</a:t>
              </a:r>
              <a:endParaRPr lang="en-US" altLang="ko-KR" sz="2400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4"/>
            <a:ext cx="4747869" cy="461665"/>
            <a:chOff x="832928" y="3924218"/>
            <a:chExt cx="4747869" cy="46166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개인별 준비 현황</a:t>
              </a:r>
              <a:endParaRPr lang="en-US" altLang="ko-KR" sz="240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58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타 게임과의 비교</a:t>
              </a:r>
              <a:endParaRPr lang="en-US" altLang="ko-KR" sz="24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70"/>
            <a:ext cx="4747869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개발일정 및 구성원 역할 분담</a:t>
              </a:r>
              <a:endParaRPr lang="en-US" altLang="ko-KR" sz="2400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2" y="133884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2" y="97559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1" y="1455774"/>
            <a:ext cx="1890190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902587" y="588240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862982" y="599933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7" y="5568046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7" y="565058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7AB102-92A0-4E0D-93D0-D19A7201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1" y="1150471"/>
            <a:ext cx="10782300" cy="47734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5315" y="4950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485315" y="98729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D9B30-F9A4-4C64-A1F9-1D1360BDB94F}"/>
              </a:ext>
            </a:extLst>
          </p:cNvPr>
          <p:cNvSpPr txBox="1"/>
          <p:nvPr/>
        </p:nvSpPr>
        <p:spPr>
          <a:xfrm>
            <a:off x="615671" y="2289368"/>
            <a:ext cx="97916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Unity</a:t>
            </a:r>
            <a:r>
              <a:rPr lang="ko-KR" altLang="en-US" b="1" dirty="0"/>
              <a:t>를 이용하여 </a:t>
            </a:r>
            <a:r>
              <a:rPr lang="en-US" altLang="ko-KR" b="1" dirty="0"/>
              <a:t>3D</a:t>
            </a:r>
            <a:r>
              <a:rPr lang="ko-KR" altLang="en-US" b="1" dirty="0"/>
              <a:t>게임 제작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Unity</a:t>
            </a:r>
            <a:r>
              <a:rPr lang="ko-KR" altLang="en-US" sz="1400" dirty="0"/>
              <a:t>엔진의 기능과 장점을 활용하여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게임을 제작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기간 내 완성한 게임으로 외부대회에 출품을 목표로 한다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A4466-E650-44DD-806D-3CC1C18D25BF}"/>
              </a:ext>
            </a:extLst>
          </p:cNvPr>
          <p:cNvSpPr txBox="1"/>
          <p:nvPr/>
        </p:nvSpPr>
        <p:spPr>
          <a:xfrm>
            <a:off x="615671" y="3327112"/>
            <a:ext cx="10960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Unity Standard Shader</a:t>
            </a:r>
            <a:r>
              <a:rPr lang="ko-KR" altLang="en-US" b="1" dirty="0"/>
              <a:t>를 활용한 커스텀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제작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Unity</a:t>
            </a:r>
            <a:r>
              <a:rPr lang="ko-KR" altLang="en-US" sz="1400" dirty="0"/>
              <a:t>엔진의 </a:t>
            </a:r>
            <a:r>
              <a:rPr lang="en-US" altLang="ko-KR" sz="1400" dirty="0"/>
              <a:t>Standard Shader</a:t>
            </a:r>
            <a:r>
              <a:rPr lang="ko-KR" altLang="en-US" sz="1400" dirty="0"/>
              <a:t>를 기반으로 한 유명 게임의 툰 </a:t>
            </a:r>
            <a:r>
              <a:rPr lang="ko-KR" altLang="en-US" sz="1400" dirty="0" err="1"/>
              <a:t>쉐이더를</a:t>
            </a:r>
            <a:r>
              <a:rPr lang="ko-KR" altLang="en-US" sz="1400" dirty="0"/>
              <a:t> 제작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스트레스 해소 및 게임의 타격감을 더해주기 위한 게임 오브젝트의 움직임 및 충돌과 상호작용하는 홀로그램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제작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8D7E7-73A9-41E4-A899-D6EE74F0264A}"/>
              </a:ext>
            </a:extLst>
          </p:cNvPr>
          <p:cNvSpPr txBox="1"/>
          <p:nvPr/>
        </p:nvSpPr>
        <p:spPr>
          <a:xfrm>
            <a:off x="615671" y="4364857"/>
            <a:ext cx="1096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PC</a:t>
            </a:r>
            <a:r>
              <a:rPr lang="ko-KR" altLang="en-US" b="1" dirty="0"/>
              <a:t>와 모바일을 동시에 지원하는 서버 작성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포톤 </a:t>
            </a:r>
            <a:r>
              <a:rPr lang="en-US" altLang="ko-KR" sz="1400" dirty="0"/>
              <a:t>SDK</a:t>
            </a:r>
            <a:r>
              <a:rPr lang="ko-KR" altLang="en-US" sz="1400" dirty="0"/>
              <a:t>를 이용하여 모바일 유저와 </a:t>
            </a:r>
            <a:r>
              <a:rPr lang="en-US" altLang="ko-KR" sz="1400" dirty="0"/>
              <a:t>PC</a:t>
            </a:r>
            <a:r>
              <a:rPr lang="ko-KR" altLang="en-US" sz="1400" dirty="0"/>
              <a:t>유저가 한 방에서 같이 플레이 할 수 있는 게임을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9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84993" y="28319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264249" y="77547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656484-EBEC-4009-804A-5EF24F210309}"/>
              </a:ext>
            </a:extLst>
          </p:cNvPr>
          <p:cNvGrpSpPr/>
          <p:nvPr/>
        </p:nvGrpSpPr>
        <p:grpSpPr>
          <a:xfrm>
            <a:off x="2142785" y="1089918"/>
            <a:ext cx="7906430" cy="5497001"/>
            <a:chOff x="417124" y="1091715"/>
            <a:chExt cx="7906430" cy="5497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948E76-04D5-4451-AC55-8F272126A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349" r="713" b="1349"/>
            <a:stretch/>
          </p:blipFill>
          <p:spPr>
            <a:xfrm>
              <a:off x="417124" y="1103456"/>
              <a:ext cx="7906430" cy="5485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0AD54A-BF06-48C2-8842-622B8F3D45A0}"/>
                </a:ext>
              </a:extLst>
            </p:cNvPr>
            <p:cNvSpPr txBox="1"/>
            <p:nvPr/>
          </p:nvSpPr>
          <p:spPr>
            <a:xfrm>
              <a:off x="1112805" y="1091715"/>
              <a:ext cx="6631945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프로젝트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하복 페스티벌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해커들이 데이터를 얻기 위해 벌이는 난투 액션 게임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6DB54-6E1E-4AA1-A0FD-AD1E6F57A9E3}"/>
              </a:ext>
            </a:extLst>
          </p:cNvPr>
          <p:cNvGrpSpPr/>
          <p:nvPr/>
        </p:nvGrpSpPr>
        <p:grpSpPr>
          <a:xfrm>
            <a:off x="2468786" y="2042663"/>
            <a:ext cx="1669911" cy="1949570"/>
            <a:chOff x="475706" y="2061713"/>
            <a:chExt cx="1669911" cy="1949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651905-F35F-41D0-B094-C04C01BA741D}"/>
                </a:ext>
              </a:extLst>
            </p:cNvPr>
            <p:cNvSpPr/>
            <p:nvPr/>
          </p:nvSpPr>
          <p:spPr>
            <a:xfrm>
              <a:off x="518281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1" name="그림 20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F6EFCC1-0CA8-49C8-A2BA-998FE958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806" y="2184402"/>
              <a:ext cx="565420" cy="912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E481CF-6782-4B28-8BAD-7F2F499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6" y="2194692"/>
              <a:ext cx="1037710" cy="89196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E93ADC-F563-47E6-854E-A7D81C4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51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0723D-0D11-44EE-A4BA-34D4F92F4B87}"/>
                </a:ext>
              </a:extLst>
            </p:cNvPr>
            <p:cNvSpPr txBox="1"/>
            <p:nvPr/>
          </p:nvSpPr>
          <p:spPr>
            <a:xfrm>
              <a:off x="865314" y="3390118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/>
                <a:t>플랫폼</a:t>
              </a:r>
              <a:endParaRPr lang="en-US" altLang="ko-KR" sz="1200" b="1" dirty="0"/>
            </a:p>
            <a:p>
              <a:r>
                <a:rPr lang="en-US" altLang="ko-KR" sz="1200" b="1" dirty="0"/>
                <a:t>PC, </a:t>
              </a:r>
              <a:r>
                <a:rPr lang="ko-KR" altLang="en-US" sz="1200" b="1" dirty="0"/>
                <a:t>모바일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037062A-2EA1-4D04-BE71-D3DB2A6CE128}"/>
              </a:ext>
            </a:extLst>
          </p:cNvPr>
          <p:cNvGrpSpPr/>
          <p:nvPr/>
        </p:nvGrpSpPr>
        <p:grpSpPr>
          <a:xfrm>
            <a:off x="5054130" y="2042663"/>
            <a:ext cx="1733168" cy="1949570"/>
            <a:chOff x="3061050" y="2061713"/>
            <a:chExt cx="1733168" cy="194957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DA2E562-13DA-4F0B-B60D-5F25F630641B}"/>
                </a:ext>
              </a:extLst>
            </p:cNvPr>
            <p:cNvGrpSpPr/>
            <p:nvPr/>
          </p:nvGrpSpPr>
          <p:grpSpPr>
            <a:xfrm>
              <a:off x="3113967" y="2061713"/>
              <a:ext cx="1627336" cy="1949570"/>
              <a:chOff x="3113967" y="2061713"/>
              <a:chExt cx="1627336" cy="194957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2097B34-8034-496F-86BD-81EF3E3EB87F}"/>
                  </a:ext>
                </a:extLst>
              </p:cNvPr>
              <p:cNvSpPr/>
              <p:nvPr/>
            </p:nvSpPr>
            <p:spPr>
              <a:xfrm>
                <a:off x="3113967" y="2061713"/>
                <a:ext cx="1627336" cy="1949570"/>
              </a:xfrm>
              <a:prstGeom prst="rect">
                <a:avLst/>
              </a:prstGeom>
              <a:solidFill>
                <a:srgbClr val="76DCE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19D060B-89C9-4470-8058-87E4F2E35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537" y="3260785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CB3AD4-ED07-4E34-BE14-8581E1270430}"/>
                </a:ext>
              </a:extLst>
            </p:cNvPr>
            <p:cNvSpPr txBox="1"/>
            <p:nvPr/>
          </p:nvSpPr>
          <p:spPr>
            <a:xfrm>
              <a:off x="3061050" y="3392492"/>
              <a:ext cx="1733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3:3 </a:t>
              </a:r>
              <a:r>
                <a:rPr lang="ko-KR" altLang="en-US" sz="1200" b="1" dirty="0"/>
                <a:t>멀티 게임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룸 기반 크로스 플레이</a:t>
              </a:r>
              <a:endParaRPr lang="en-US" altLang="ko-KR" sz="12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26697C-E254-4919-B1BC-0E5C82AA142D}"/>
              </a:ext>
            </a:extLst>
          </p:cNvPr>
          <p:cNvGrpSpPr/>
          <p:nvPr/>
        </p:nvGrpSpPr>
        <p:grpSpPr>
          <a:xfrm>
            <a:off x="7702733" y="2042663"/>
            <a:ext cx="1627336" cy="1949570"/>
            <a:chOff x="5709653" y="2061713"/>
            <a:chExt cx="1627336" cy="194957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B0531F-C650-4F3B-8872-7FA50061AE21}"/>
                </a:ext>
              </a:extLst>
            </p:cNvPr>
            <p:cNvSpPr/>
            <p:nvPr/>
          </p:nvSpPr>
          <p:spPr>
            <a:xfrm>
              <a:off x="5709653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C042EF-8B31-4ADF-BA20-408A13BE0B5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23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A2B473-AE62-4DAC-AD88-9E6E1C8AFD36}"/>
                </a:ext>
              </a:extLst>
            </p:cNvPr>
            <p:cNvSpPr txBox="1"/>
            <p:nvPr/>
          </p:nvSpPr>
          <p:spPr>
            <a:xfrm>
              <a:off x="5837876" y="3482451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/>
                <a:t>난투형 액션 게임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790667-4BC1-4BA1-960C-2BD84BD732B9}"/>
              </a:ext>
            </a:extLst>
          </p:cNvPr>
          <p:cNvGrpSpPr/>
          <p:nvPr/>
        </p:nvGrpSpPr>
        <p:grpSpPr>
          <a:xfrm>
            <a:off x="2511361" y="4334671"/>
            <a:ext cx="1627336" cy="1949570"/>
            <a:chOff x="3113967" y="2061713"/>
            <a:chExt cx="1627336" cy="194957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EFC723-06D4-487E-9568-282EA9ED25EB}"/>
                </a:ext>
              </a:extLst>
            </p:cNvPr>
            <p:cNvSpPr/>
            <p:nvPr/>
          </p:nvSpPr>
          <p:spPr>
            <a:xfrm>
              <a:off x="3113967" y="2061713"/>
              <a:ext cx="1627336" cy="1949570"/>
            </a:xfrm>
            <a:prstGeom prst="rect">
              <a:avLst/>
            </a:prstGeom>
            <a:solidFill>
              <a:srgbClr val="76DC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AFB76F4-3634-4051-B7FA-147F156B047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37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685C85-1476-4B31-9B8B-35C3DC344C86}"/>
              </a:ext>
            </a:extLst>
          </p:cNvPr>
          <p:cNvGrpSpPr/>
          <p:nvPr/>
        </p:nvGrpSpPr>
        <p:grpSpPr>
          <a:xfrm>
            <a:off x="7702733" y="4334671"/>
            <a:ext cx="1627336" cy="1949570"/>
            <a:chOff x="3113967" y="2061713"/>
            <a:chExt cx="1627336" cy="194957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38B9FD-AB4F-4E5D-8618-17833CAFB962}"/>
                </a:ext>
              </a:extLst>
            </p:cNvPr>
            <p:cNvSpPr/>
            <p:nvPr/>
          </p:nvSpPr>
          <p:spPr>
            <a:xfrm>
              <a:off x="3113967" y="2061713"/>
              <a:ext cx="1627336" cy="1949570"/>
            </a:xfrm>
            <a:prstGeom prst="rect">
              <a:avLst/>
            </a:prstGeom>
            <a:solidFill>
              <a:srgbClr val="76DC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ED3F4A-5FFB-4954-925A-A2FACDB9D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37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97D439A-BE14-4311-A771-BAC1106F7B9E}"/>
              </a:ext>
            </a:extLst>
          </p:cNvPr>
          <p:cNvSpPr txBox="1"/>
          <p:nvPr/>
        </p:nvSpPr>
        <p:spPr>
          <a:xfrm>
            <a:off x="7907900" y="575540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가상 세계 컨셉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A04478-DFD8-489B-BC42-46EC827AF8C9}"/>
              </a:ext>
            </a:extLst>
          </p:cNvPr>
          <p:cNvSpPr/>
          <p:nvPr/>
        </p:nvSpPr>
        <p:spPr>
          <a:xfrm>
            <a:off x="5107047" y="4334671"/>
            <a:ext cx="1627336" cy="1949570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E036E37-841F-4641-98E3-5D29D22A8052}"/>
              </a:ext>
            </a:extLst>
          </p:cNvPr>
          <p:cNvCxnSpPr>
            <a:cxnSpLocks/>
          </p:cNvCxnSpPr>
          <p:nvPr/>
        </p:nvCxnSpPr>
        <p:spPr>
          <a:xfrm>
            <a:off x="5159617" y="5533743"/>
            <a:ext cx="1522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B9A0315-0534-4D50-A2D2-43F8DDE7FF9D}"/>
              </a:ext>
            </a:extLst>
          </p:cNvPr>
          <p:cNvSpPr txBox="1"/>
          <p:nvPr/>
        </p:nvSpPr>
        <p:spPr>
          <a:xfrm>
            <a:off x="5312214" y="575540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가상 세계 컨셉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8C3D76-D426-4760-BBCE-CDBE85B8D707}"/>
              </a:ext>
            </a:extLst>
          </p:cNvPr>
          <p:cNvSpPr txBox="1"/>
          <p:nvPr/>
        </p:nvSpPr>
        <p:spPr>
          <a:xfrm>
            <a:off x="2562644" y="57554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로우 </a:t>
            </a:r>
            <a:r>
              <a:rPr lang="ko-KR" altLang="en-US" sz="1200" b="1" dirty="0" err="1"/>
              <a:t>폴리곤</a:t>
            </a:r>
            <a:r>
              <a:rPr lang="ko-KR" altLang="en-US" sz="1200" b="1" dirty="0"/>
              <a:t> 그래픽</a:t>
            </a:r>
            <a:endParaRPr lang="en-US" altLang="ko-KR" sz="1200" b="1" dirty="0"/>
          </a:p>
        </p:txBody>
      </p:sp>
      <p:sp>
        <p:nvSpPr>
          <p:cNvPr id="76" name="폭발: 8pt 75">
            <a:extLst>
              <a:ext uri="{FF2B5EF4-FFF2-40B4-BE49-F238E27FC236}">
                <a16:creationId xmlns:a16="http://schemas.microsoft.com/office/drawing/2014/main" id="{1496E34B-514B-4338-979C-55F1FEAB8952}"/>
              </a:ext>
            </a:extLst>
          </p:cNvPr>
          <p:cNvSpPr/>
          <p:nvPr/>
        </p:nvSpPr>
        <p:spPr>
          <a:xfrm>
            <a:off x="5502748" y="2362101"/>
            <a:ext cx="813781" cy="813781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F559ED1-3AD2-4F6F-9664-FAF5DA9CA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41" y="2411643"/>
            <a:ext cx="862440" cy="66584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AEB1F9B-34BD-4588-8409-B030EFAFE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37" y="2411563"/>
            <a:ext cx="862646" cy="666000"/>
          </a:xfrm>
          <a:prstGeom prst="rect">
            <a:avLst/>
          </a:prstGeom>
        </p:spPr>
      </p:pic>
      <p:pic>
        <p:nvPicPr>
          <p:cNvPr id="107" name="그래픽 106" descr="펜싱 단색으로 채워진">
            <a:extLst>
              <a:ext uri="{FF2B5EF4-FFF2-40B4-BE49-F238E27FC236}">
                <a16:creationId xmlns:a16="http://schemas.microsoft.com/office/drawing/2014/main" id="{0297F7EB-27DB-49F0-A81A-45B91B30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201" y="2231503"/>
            <a:ext cx="914400" cy="914400"/>
          </a:xfrm>
          <a:prstGeom prst="rect">
            <a:avLst/>
          </a:prstGeom>
        </p:spPr>
      </p:pic>
      <p:pic>
        <p:nvPicPr>
          <p:cNvPr id="109" name="그래픽 108" descr="롤러 페인트 도구 단색으로 채워진">
            <a:extLst>
              <a:ext uri="{FF2B5EF4-FFF2-40B4-BE49-F238E27FC236}">
                <a16:creationId xmlns:a16="http://schemas.microsoft.com/office/drawing/2014/main" id="{3F3DF0CA-1521-40FE-BC79-2FA2B5C5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7829" y="4477007"/>
            <a:ext cx="914400" cy="914400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9095751-72BE-459E-9370-C30592B39D2D}"/>
              </a:ext>
            </a:extLst>
          </p:cNvPr>
          <p:cNvGrpSpPr/>
          <p:nvPr/>
        </p:nvGrpSpPr>
        <p:grpSpPr>
          <a:xfrm>
            <a:off x="7063662" y="410273"/>
            <a:ext cx="4117071" cy="4454523"/>
            <a:chOff x="6873604" y="560164"/>
            <a:chExt cx="4117071" cy="445452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7366234-D930-459F-8037-30F441910F90}"/>
                </a:ext>
              </a:extLst>
            </p:cNvPr>
            <p:cNvGrpSpPr/>
            <p:nvPr/>
          </p:nvGrpSpPr>
          <p:grpSpPr>
            <a:xfrm>
              <a:off x="6873604" y="560164"/>
              <a:ext cx="4117071" cy="4454523"/>
              <a:chOff x="7255464" y="407072"/>
              <a:chExt cx="4117071" cy="4454523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679C83AE-8FD8-44C5-ABAC-AE84B13D4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464" y="415158"/>
                <a:ext cx="4117071" cy="44464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32F1B0-91E4-4396-A49E-0BEAEDD3069F}"/>
                  </a:ext>
                </a:extLst>
              </p:cNvPr>
              <p:cNvSpPr txBox="1"/>
              <p:nvPr/>
            </p:nvSpPr>
            <p:spPr>
              <a:xfrm>
                <a:off x="7838400" y="407072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장르 설명</a:t>
                </a: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58F0C0-C35F-48BB-8C58-F97A662B39C0}"/>
                </a:ext>
              </a:extLst>
            </p:cNvPr>
            <p:cNvSpPr txBox="1"/>
            <p:nvPr/>
          </p:nvSpPr>
          <p:spPr>
            <a:xfrm>
              <a:off x="6873604" y="3484216"/>
              <a:ext cx="4025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대전게임 장르에 건물을 공격하여 부수는</a:t>
              </a:r>
              <a:endParaRPr lang="en-US" altLang="ko-KR" sz="1400" dirty="0"/>
            </a:p>
            <a:p>
              <a:r>
                <a:rPr lang="en-US" altLang="ko-KR" sz="1400" dirty="0"/>
                <a:t>     </a:t>
              </a:r>
              <a:r>
                <a:rPr lang="ko-KR" altLang="en-US" sz="1400" dirty="0"/>
                <a:t> 목표 추가 </a:t>
              </a: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1097D869-5738-4E5D-83E3-E18BA52EE096}"/>
                </a:ext>
              </a:extLst>
            </p:cNvPr>
            <p:cNvGrpSpPr/>
            <p:nvPr/>
          </p:nvGrpSpPr>
          <p:grpSpPr>
            <a:xfrm>
              <a:off x="7105247" y="1961915"/>
              <a:ext cx="3653785" cy="1007724"/>
              <a:chOff x="7516283" y="1808823"/>
              <a:chExt cx="3653785" cy="1007724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E9426169-62F9-4E58-8429-D10DCD46A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6283" y="1808823"/>
                <a:ext cx="1511586" cy="1007724"/>
              </a:xfrm>
              <a:prstGeom prst="rect">
                <a:avLst/>
              </a:prstGeom>
            </p:spPr>
          </p:pic>
          <p:pic>
            <p:nvPicPr>
              <p:cNvPr id="120" name="그래픽 119" descr="추가 단색으로 채워진">
                <a:extLst>
                  <a:ext uri="{FF2B5EF4-FFF2-40B4-BE49-F238E27FC236}">
                    <a16:creationId xmlns:a16="http://schemas.microsoft.com/office/drawing/2014/main" id="{501E05A9-F956-4426-9FEC-5BD4725CB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099505" y="1949900"/>
                <a:ext cx="725571" cy="725571"/>
              </a:xfrm>
              <a:prstGeom prst="rect">
                <a:avLst/>
              </a:prstGeom>
            </p:spPr>
          </p:pic>
          <p:pic>
            <p:nvPicPr>
              <p:cNvPr id="125" name="그림 124" descr="잔디, 하늘, 실외, 집이(가) 표시된 사진&#10;&#10;자동 생성된 설명">
                <a:extLst>
                  <a:ext uri="{FF2B5EF4-FFF2-40B4-BE49-F238E27FC236}">
                    <a16:creationId xmlns:a16="http://schemas.microsoft.com/office/drawing/2014/main" id="{A1C8A9F1-76AD-45F2-8403-6FDE3A269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6712" y="1821753"/>
                <a:ext cx="1273356" cy="981865"/>
              </a:xfrm>
              <a:prstGeom prst="rect">
                <a:avLst/>
              </a:prstGeom>
            </p:spPr>
          </p:pic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5D75540-A181-4DBD-B861-E2F8E0A4F847}"/>
              </a:ext>
            </a:extLst>
          </p:cNvPr>
          <p:cNvGrpSpPr/>
          <p:nvPr/>
        </p:nvGrpSpPr>
        <p:grpSpPr>
          <a:xfrm>
            <a:off x="4131088" y="821722"/>
            <a:ext cx="6863388" cy="5093049"/>
            <a:chOff x="4971870" y="269475"/>
            <a:chExt cx="6863388" cy="5093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E6D119B-AB8C-4101-B933-75FDD525AA10}"/>
                </a:ext>
              </a:extLst>
            </p:cNvPr>
            <p:cNvGrpSpPr/>
            <p:nvPr/>
          </p:nvGrpSpPr>
          <p:grpSpPr>
            <a:xfrm>
              <a:off x="4971870" y="269475"/>
              <a:ext cx="6863388" cy="5093049"/>
              <a:chOff x="4971870" y="269475"/>
              <a:chExt cx="6863388" cy="5093049"/>
            </a:xfrm>
          </p:grpSpPr>
          <p:pic>
            <p:nvPicPr>
              <p:cNvPr id="87" name="그림 8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2564703-06B1-495D-9D0F-EF3BF219A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1870" y="269475"/>
                <a:ext cx="6863388" cy="50930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CAF386-49B2-493C-9036-5E37E940C7C5}"/>
                  </a:ext>
                </a:extLst>
              </p:cNvPr>
              <p:cNvSpPr txBox="1"/>
              <p:nvPr/>
            </p:nvSpPr>
            <p:spPr>
              <a:xfrm>
                <a:off x="5745988" y="313368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게임 컨셉</a:t>
                </a: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8F67163-3CE9-4752-A423-10717A090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26" y="1383415"/>
                <a:ext cx="3046257" cy="1893619"/>
              </a:xfrm>
              <a:prstGeom prst="rect">
                <a:avLst/>
              </a:prstGeom>
            </p:spPr>
          </p:pic>
          <p:pic>
            <p:nvPicPr>
              <p:cNvPr id="90" name="그림 8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9990058-F28A-4EE8-A87B-C86F1E162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4613" y="1228250"/>
                <a:ext cx="2625509" cy="2203948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F5A3DE-10ED-49ED-9265-6286389E5EEC}"/>
                  </a:ext>
                </a:extLst>
              </p:cNvPr>
              <p:cNvSpPr txBox="1"/>
              <p:nvPr/>
            </p:nvSpPr>
            <p:spPr>
              <a:xfrm>
                <a:off x="5087218" y="3939220"/>
                <a:ext cx="64829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가상 세계를 배경으로 플레이어들이 폴더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건물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들을 공격하거나 상대를 </a:t>
                </a:r>
                <a:endParaRPr lang="en-US" altLang="ko-KR" sz="1400" dirty="0"/>
              </a:p>
              <a:p>
                <a:r>
                  <a:rPr lang="en-US" altLang="ko-KR" sz="1400" dirty="0"/>
                  <a:t>    </a:t>
                </a:r>
                <a:r>
                  <a:rPr lang="ko-KR" altLang="en-US" sz="1400" dirty="0"/>
                  <a:t>무력화 시켜 데이터 코인을 빼앗아 더 많이 모으는 쪽이 승리 하는 게임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35597D-1873-4FD2-A019-A5555C0EBF75}"/>
                  </a:ext>
                </a:extLst>
              </p:cNvPr>
              <p:cNvSpPr txBox="1"/>
              <p:nvPr/>
            </p:nvSpPr>
            <p:spPr>
              <a:xfrm>
                <a:off x="5671465" y="3579326"/>
                <a:ext cx="22733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“</a:t>
                </a:r>
                <a:r>
                  <a:rPr lang="ko-KR" altLang="en-US" sz="1050" dirty="0" err="1"/>
                  <a:t>썸머</a:t>
                </a:r>
                <a:r>
                  <a:rPr lang="ko-KR" altLang="en-US" sz="1050" dirty="0"/>
                  <a:t> </a:t>
                </a:r>
                <a:r>
                  <a:rPr lang="ko-KR" altLang="en-US" sz="1050" dirty="0" err="1"/>
                  <a:t>워즈</a:t>
                </a:r>
                <a:r>
                  <a:rPr lang="en-US" altLang="ko-KR" sz="1050" dirty="0"/>
                  <a:t>”(2009) – </a:t>
                </a:r>
                <a:r>
                  <a:rPr lang="ko-KR" altLang="en-US" sz="1050" dirty="0"/>
                  <a:t>호소다 </a:t>
                </a:r>
                <a:r>
                  <a:rPr lang="ko-KR" altLang="en-US" sz="1050" dirty="0" err="1"/>
                  <a:t>마모루</a:t>
                </a:r>
                <a:endParaRPr lang="ko-KR" altLang="en-US" sz="105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9DEFD9A-1EB5-4219-82B9-1B9E0E6FFE67}"/>
                  </a:ext>
                </a:extLst>
              </p:cNvPr>
              <p:cNvSpPr txBox="1"/>
              <p:nvPr/>
            </p:nvSpPr>
            <p:spPr>
              <a:xfrm>
                <a:off x="8744654" y="3579326"/>
                <a:ext cx="27254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“</a:t>
                </a:r>
                <a:r>
                  <a:rPr lang="ko-KR" altLang="en-US" sz="1050" dirty="0"/>
                  <a:t>용과 주근깨 공주</a:t>
                </a:r>
                <a:r>
                  <a:rPr lang="en-US" altLang="ko-KR" sz="1050" dirty="0"/>
                  <a:t>”(2021) – </a:t>
                </a:r>
                <a:r>
                  <a:rPr lang="ko-KR" altLang="en-US" sz="1050" dirty="0"/>
                  <a:t>호소다 </a:t>
                </a:r>
                <a:r>
                  <a:rPr lang="ko-KR" altLang="en-US" sz="1050" dirty="0" err="1"/>
                  <a:t>마모루</a:t>
                </a:r>
                <a:endParaRPr lang="ko-KR" altLang="en-US" sz="1050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7889241-622A-4CDF-A409-B964CC6DC406}"/>
                </a:ext>
              </a:extLst>
            </p:cNvPr>
            <p:cNvSpPr txBox="1"/>
            <p:nvPr/>
          </p:nvSpPr>
          <p:spPr>
            <a:xfrm>
              <a:off x="5186177" y="4715997"/>
              <a:ext cx="6434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플레이어들의 난장판을 통한 스트레스 해소와 캐주얼한 게임이 목표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D3DC50-13FC-480F-BB5C-8FA15AF655F2}"/>
              </a:ext>
            </a:extLst>
          </p:cNvPr>
          <p:cNvGrpSpPr/>
          <p:nvPr/>
        </p:nvGrpSpPr>
        <p:grpSpPr>
          <a:xfrm>
            <a:off x="225761" y="1619361"/>
            <a:ext cx="3094019" cy="4088436"/>
            <a:chOff x="225761" y="1619361"/>
            <a:chExt cx="3094019" cy="4088436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3A8A505-AFAE-4E00-A024-0135875A1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234103" y="1619361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그림 79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FF116945-D8A3-4B8C-9826-9D2175284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30" y="2471362"/>
              <a:ext cx="2310223" cy="2305049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02317E2-70F8-45F3-93CC-516490340107}"/>
                </a:ext>
              </a:extLst>
            </p:cNvPr>
            <p:cNvSpPr txBox="1"/>
            <p:nvPr/>
          </p:nvSpPr>
          <p:spPr>
            <a:xfrm>
              <a:off x="906966" y="162713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그래픽 컨셉 예시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7A30040-A572-416B-8BC1-4628B4CB501E}"/>
                </a:ext>
              </a:extLst>
            </p:cNvPr>
            <p:cNvSpPr txBox="1"/>
            <p:nvPr/>
          </p:nvSpPr>
          <p:spPr>
            <a:xfrm>
              <a:off x="225761" y="4882287"/>
              <a:ext cx="2965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아기자기한 느낌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캐릭터 종류는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개가 될 예정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665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게임 흐름도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25966-3F3B-41D2-A390-3B69B9060E82}"/>
              </a:ext>
            </a:extLst>
          </p:cNvPr>
          <p:cNvGrpSpPr/>
          <p:nvPr/>
        </p:nvGrpSpPr>
        <p:grpSpPr>
          <a:xfrm>
            <a:off x="324631" y="861736"/>
            <a:ext cx="4688374" cy="92493"/>
            <a:chOff x="742831" y="876287"/>
            <a:chExt cx="4688374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1B10-27B4-44DD-A74D-C42D66DA50D2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835324" y="922534"/>
              <a:ext cx="45033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E9C4FB-B9CE-47D3-9F26-5B5679559D9C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E34A83-DEFA-481A-B4FE-C52016B7923F}"/>
                </a:ext>
              </a:extLst>
            </p:cNvPr>
            <p:cNvSpPr/>
            <p:nvPr/>
          </p:nvSpPr>
          <p:spPr>
            <a:xfrm>
              <a:off x="533871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997F5F-0753-4C75-B1BB-4DBF409CB1F4}"/>
              </a:ext>
            </a:extLst>
          </p:cNvPr>
          <p:cNvGrpSpPr/>
          <p:nvPr/>
        </p:nvGrpSpPr>
        <p:grpSpPr>
          <a:xfrm>
            <a:off x="779211" y="1329344"/>
            <a:ext cx="10782300" cy="4777910"/>
            <a:chOff x="779211" y="1329344"/>
            <a:chExt cx="10782300" cy="477791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3F7AC5-B389-45D1-8A66-219F0DE4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11" y="1333840"/>
              <a:ext cx="10782300" cy="4773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F5328B-5942-4AC4-8615-3AC45E75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325" y="2348821"/>
              <a:ext cx="9223166" cy="31753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B9E38-F5A4-44C4-B66C-D732A4ADC58F}"/>
                </a:ext>
              </a:extLst>
            </p:cNvPr>
            <p:cNvSpPr txBox="1"/>
            <p:nvPr/>
          </p:nvSpPr>
          <p:spPr>
            <a:xfrm>
              <a:off x="1385325" y="1329344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어플리케이션 플로우 차트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0195DC-E44F-42C0-BEFB-DFDB78A41BB6}"/>
              </a:ext>
            </a:extLst>
          </p:cNvPr>
          <p:cNvGrpSpPr/>
          <p:nvPr/>
        </p:nvGrpSpPr>
        <p:grpSpPr>
          <a:xfrm>
            <a:off x="994661" y="1172107"/>
            <a:ext cx="10782300" cy="4777910"/>
            <a:chOff x="779211" y="1331592"/>
            <a:chExt cx="10782300" cy="477791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E01EFAE-7B94-4AC6-B013-7A02124865F1}"/>
                </a:ext>
              </a:extLst>
            </p:cNvPr>
            <p:cNvGrpSpPr/>
            <p:nvPr/>
          </p:nvGrpSpPr>
          <p:grpSpPr>
            <a:xfrm>
              <a:off x="779211" y="1331592"/>
              <a:ext cx="10782300" cy="4777910"/>
              <a:chOff x="779211" y="1329344"/>
              <a:chExt cx="10782300" cy="477791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AC20CEA-E371-4898-BB49-6121D8568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11" y="1333840"/>
                <a:ext cx="10782300" cy="47734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E0CFB9-3E99-4BD0-A7D1-96FF1D9EFA65}"/>
                  </a:ext>
                </a:extLst>
              </p:cNvPr>
              <p:cNvSpPr txBox="1"/>
              <p:nvPr/>
            </p:nvSpPr>
            <p:spPr>
              <a:xfrm>
                <a:off x="1385325" y="1329344"/>
                <a:ext cx="19880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시간에 따른 게임 진행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5298FA6-1E3D-4175-8F06-18E6E0A8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19" y="3448050"/>
              <a:ext cx="10463212" cy="7560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A826D4-E6CC-497E-918D-14373F4BCAEA}"/>
                </a:ext>
              </a:extLst>
            </p:cNvPr>
            <p:cNvSpPr txBox="1"/>
            <p:nvPr/>
          </p:nvSpPr>
          <p:spPr>
            <a:xfrm>
              <a:off x="934882" y="2204032"/>
              <a:ext cx="2438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- </a:t>
              </a:r>
              <a:r>
                <a:rPr lang="ko-KR" altLang="en-US" sz="1600" dirty="0"/>
                <a:t>가정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한 판당 </a:t>
              </a:r>
              <a:r>
                <a:rPr lang="en-US" altLang="ko-KR" sz="1600" dirty="0"/>
                <a:t>5</a:t>
              </a:r>
              <a:r>
                <a:rPr lang="ko-KR" altLang="en-US" sz="1600" dirty="0"/>
                <a:t>분 소요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sp>
          <p:nvSpPr>
            <p:cNvPr id="35" name="말풍선: 사각형 34">
              <a:extLst>
                <a:ext uri="{FF2B5EF4-FFF2-40B4-BE49-F238E27FC236}">
                  <a16:creationId xmlns:a16="http://schemas.microsoft.com/office/drawing/2014/main" id="{ECE1F4C0-6F50-4247-867C-ECAA67BD4DD4}"/>
                </a:ext>
              </a:extLst>
            </p:cNvPr>
            <p:cNvSpPr/>
            <p:nvPr/>
          </p:nvSpPr>
          <p:spPr>
            <a:xfrm>
              <a:off x="1331675" y="4821137"/>
              <a:ext cx="1322499" cy="886074"/>
            </a:xfrm>
            <a:prstGeom prst="wedgeRectCallout">
              <a:avLst>
                <a:gd name="adj1" fmla="val 66314"/>
                <a:gd name="adj2" fmla="val -1309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게임 시작 후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2</a:t>
              </a:r>
              <a:r>
                <a:rPr lang="ko-KR" altLang="en-US" sz="1100" dirty="0"/>
                <a:t>분 뒤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지정된 곳에 생성</a:t>
              </a:r>
            </a:p>
          </p:txBody>
        </p:sp>
        <p:sp>
          <p:nvSpPr>
            <p:cNvPr id="36" name="말풍선: 사각형 35">
              <a:extLst>
                <a:ext uri="{FF2B5EF4-FFF2-40B4-BE49-F238E27FC236}">
                  <a16:creationId xmlns:a16="http://schemas.microsoft.com/office/drawing/2014/main" id="{2B349F66-3679-4DD5-AB68-5C08441FA783}"/>
                </a:ext>
              </a:extLst>
            </p:cNvPr>
            <p:cNvSpPr/>
            <p:nvPr/>
          </p:nvSpPr>
          <p:spPr>
            <a:xfrm>
              <a:off x="4417775" y="4821137"/>
              <a:ext cx="1322499" cy="886074"/>
            </a:xfrm>
            <a:prstGeom prst="wedgeRectCallout">
              <a:avLst>
                <a:gd name="adj1" fmla="val -2107"/>
                <a:gd name="adj2" fmla="val -1245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게임 시작 후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3</a:t>
              </a:r>
              <a:r>
                <a:rPr lang="ko-KR" altLang="en-US" sz="1100" dirty="0"/>
                <a:t>분 뒤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지정된 곳에 생성</a:t>
              </a:r>
            </a:p>
          </p:txBody>
        </p:sp>
        <p:sp>
          <p:nvSpPr>
            <p:cNvPr id="37" name="말풍선: 사각형 36">
              <a:extLst>
                <a:ext uri="{FF2B5EF4-FFF2-40B4-BE49-F238E27FC236}">
                  <a16:creationId xmlns:a16="http://schemas.microsoft.com/office/drawing/2014/main" id="{CFBF8AE8-269D-433A-9D3B-87B9D55E8AD4}"/>
                </a:ext>
              </a:extLst>
            </p:cNvPr>
            <p:cNvSpPr/>
            <p:nvPr/>
          </p:nvSpPr>
          <p:spPr>
            <a:xfrm>
              <a:off x="9382312" y="4667054"/>
              <a:ext cx="1322499" cy="886074"/>
            </a:xfrm>
            <a:prstGeom prst="wedgeRectCallout">
              <a:avLst>
                <a:gd name="adj1" fmla="val -17952"/>
                <a:gd name="adj2" fmla="val -1320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코인의 개수가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동점인 경우</a:t>
              </a:r>
              <a:endParaRPr lang="en-US" altLang="ko-K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0C634-E676-47B8-95AB-41460FD4B6F9}"/>
              </a:ext>
            </a:extLst>
          </p:cNvPr>
          <p:cNvGrpSpPr/>
          <p:nvPr/>
        </p:nvGrpSpPr>
        <p:grpSpPr>
          <a:xfrm>
            <a:off x="324631" y="861736"/>
            <a:ext cx="3350571" cy="92493"/>
            <a:chOff x="742831" y="876287"/>
            <a:chExt cx="3350571" cy="9249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4DF35C-EC79-4E5F-A2D4-FD7D71BDDB99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35324" y="922534"/>
              <a:ext cx="31655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D51534-40A3-4690-A43A-C2A957DCD2BB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9E6CC0-3519-47DC-A688-A834F9937DED}"/>
                </a:ext>
              </a:extLst>
            </p:cNvPr>
            <p:cNvSpPr/>
            <p:nvPr/>
          </p:nvSpPr>
          <p:spPr>
            <a:xfrm>
              <a:off x="400090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C93D4-67C9-4A03-BD29-D2CA01A7FED3}"/>
              </a:ext>
            </a:extLst>
          </p:cNvPr>
          <p:cNvGrpSpPr/>
          <p:nvPr/>
        </p:nvGrpSpPr>
        <p:grpSpPr>
          <a:xfrm>
            <a:off x="470209" y="1079859"/>
            <a:ext cx="3289924" cy="5432995"/>
            <a:chOff x="470209" y="1075096"/>
            <a:chExt cx="3289924" cy="54329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F3C8AE-AEE6-4873-9A53-2105B918C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9"/>
            <a:stretch/>
          </p:blipFill>
          <p:spPr>
            <a:xfrm>
              <a:off x="470209" y="1075096"/>
              <a:ext cx="3289924" cy="5432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7E0139-6C19-4E4B-A0D9-3AFC6686D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" t="9376" r="5465" b="2488"/>
            <a:stretch/>
          </p:blipFill>
          <p:spPr>
            <a:xfrm>
              <a:off x="567112" y="1911450"/>
              <a:ext cx="3096119" cy="4420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1E0CE3-2117-4083-B945-701EE48A5056}"/>
                </a:ext>
              </a:extLst>
            </p:cNvPr>
            <p:cNvSpPr txBox="1"/>
            <p:nvPr/>
          </p:nvSpPr>
          <p:spPr>
            <a:xfrm>
              <a:off x="1163175" y="1087727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주요 플레이 방식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F7A44A-6791-4184-9C2F-6FADD90B2363}"/>
              </a:ext>
            </a:extLst>
          </p:cNvPr>
          <p:cNvGrpSpPr/>
          <p:nvPr/>
        </p:nvGrpSpPr>
        <p:grpSpPr>
          <a:xfrm>
            <a:off x="4244017" y="1079859"/>
            <a:ext cx="3289924" cy="5432995"/>
            <a:chOff x="4092381" y="1075096"/>
            <a:chExt cx="3289924" cy="54329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E861E6B-F443-4F32-A5D9-B6CD9074E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9"/>
            <a:stretch/>
          </p:blipFill>
          <p:spPr>
            <a:xfrm>
              <a:off x="4092381" y="1075096"/>
              <a:ext cx="3289924" cy="5432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712A4BB-07BA-4C3D-848E-32312E928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27" y="2083096"/>
              <a:ext cx="2882433" cy="40772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8B90E3-9857-4BE7-872D-05D5C457CABF}"/>
                </a:ext>
              </a:extLst>
            </p:cNvPr>
            <p:cNvSpPr txBox="1"/>
            <p:nvPr/>
          </p:nvSpPr>
          <p:spPr>
            <a:xfrm>
              <a:off x="4785347" y="1087727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점수 득점 방식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E35CD3-629E-4B9C-A414-EBF837EF72C6}"/>
              </a:ext>
            </a:extLst>
          </p:cNvPr>
          <p:cNvGrpSpPr/>
          <p:nvPr/>
        </p:nvGrpSpPr>
        <p:grpSpPr>
          <a:xfrm>
            <a:off x="8017825" y="1077588"/>
            <a:ext cx="3502390" cy="5437537"/>
            <a:chOff x="8017825" y="1080079"/>
            <a:chExt cx="3502390" cy="54375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EBF616-6695-4E4E-A88D-A0EA6C5D6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5"/>
            <a:stretch/>
          </p:blipFill>
          <p:spPr>
            <a:xfrm>
              <a:off x="8017825" y="1080079"/>
              <a:ext cx="3502390" cy="5437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4B893C-AE0A-4A51-9F05-B404832B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32"/>
            <a:stretch/>
          </p:blipFill>
          <p:spPr>
            <a:xfrm>
              <a:off x="8127067" y="2368060"/>
              <a:ext cx="3289924" cy="35073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19C6A-1164-4D43-912F-766D767D3E4F}"/>
                </a:ext>
              </a:extLst>
            </p:cNvPr>
            <p:cNvSpPr txBox="1"/>
            <p:nvPr/>
          </p:nvSpPr>
          <p:spPr>
            <a:xfrm>
              <a:off x="8709647" y="1080079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플레이 무력화시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2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7EECE-6EBD-40E2-B272-CF778D10A343}"/>
              </a:ext>
            </a:extLst>
          </p:cNvPr>
          <p:cNvSpPr/>
          <p:nvPr/>
        </p:nvSpPr>
        <p:spPr>
          <a:xfrm>
            <a:off x="6334969" y="190914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03639C-4EC8-4D19-9977-D395DC1F9340}"/>
              </a:ext>
            </a:extLst>
          </p:cNvPr>
          <p:cNvSpPr/>
          <p:nvPr/>
        </p:nvSpPr>
        <p:spPr>
          <a:xfrm>
            <a:off x="7295364" y="202607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0" y="240946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5" y="231382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4" y="448811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2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80C400-D6B8-46E6-95AD-0862CA662CD9}"/>
              </a:ext>
            </a:extLst>
          </p:cNvPr>
          <p:cNvSpPr/>
          <p:nvPr/>
        </p:nvSpPr>
        <p:spPr>
          <a:xfrm>
            <a:off x="7072492" y="576986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CA87D-CFAC-4FE1-A233-7C0A515BF36C}"/>
              </a:ext>
            </a:extLst>
          </p:cNvPr>
          <p:cNvSpPr/>
          <p:nvPr/>
        </p:nvSpPr>
        <p:spPr>
          <a:xfrm>
            <a:off x="8032887" y="567422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0C2E0E-ECB8-4CC5-8C59-8413686BE41F}"/>
              </a:ext>
            </a:extLst>
          </p:cNvPr>
          <p:cNvSpPr/>
          <p:nvPr/>
        </p:nvSpPr>
        <p:spPr>
          <a:xfrm>
            <a:off x="8459873" y="487300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2D624E-4266-46D3-A133-DF18A5E0E24A}"/>
              </a:ext>
            </a:extLst>
          </p:cNvPr>
          <p:cNvSpPr/>
          <p:nvPr/>
        </p:nvSpPr>
        <p:spPr>
          <a:xfrm>
            <a:off x="9420268" y="498993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50CCA3-3080-423B-913D-1FE7261024DA}"/>
              </a:ext>
            </a:extLst>
          </p:cNvPr>
          <p:cNvSpPr/>
          <p:nvPr/>
        </p:nvSpPr>
        <p:spPr>
          <a:xfrm>
            <a:off x="136854" y="647790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31EC56-A1CB-4D3E-830B-335CF2958950}"/>
              </a:ext>
            </a:extLst>
          </p:cNvPr>
          <p:cNvSpPr/>
          <p:nvPr/>
        </p:nvSpPr>
        <p:spPr>
          <a:xfrm>
            <a:off x="1097249" y="638226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D7AB7-6562-4904-ABC4-A60BAB6D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66" y="1551705"/>
            <a:ext cx="4414092" cy="46967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B15721-99CE-48F5-9902-54FAEDBBA9C8}"/>
              </a:ext>
            </a:extLst>
          </p:cNvPr>
          <p:cNvSpPr/>
          <p:nvPr/>
        </p:nvSpPr>
        <p:spPr>
          <a:xfrm>
            <a:off x="7850038" y="1782270"/>
            <a:ext cx="3674853" cy="423557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979433" y="1930219"/>
            <a:ext cx="30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기본 크기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  <a:ea typeface="+mj-ea"/>
              </a:rPr>
              <a:t>500m x 500m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캐릭터 크기 </a:t>
            </a:r>
            <a:r>
              <a:rPr lang="en-US" altLang="ko-KR" sz="1600" dirty="0">
                <a:latin typeface="+mj-ea"/>
                <a:ea typeface="+mj-ea"/>
              </a:rPr>
              <a:t>1m X 1m(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건물의 개수</a:t>
            </a:r>
            <a:r>
              <a:rPr lang="en-US" altLang="ko-KR" sz="1600" dirty="0">
                <a:latin typeface="+mj-ea"/>
                <a:ea typeface="+mj-ea"/>
              </a:rPr>
              <a:t>: 20</a:t>
            </a:r>
            <a:r>
              <a:rPr lang="ko-KR" altLang="en-US" sz="1600" dirty="0">
                <a:latin typeface="+mj-ea"/>
                <a:ea typeface="+mj-ea"/>
              </a:rPr>
              <a:t>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979433" y="3109300"/>
            <a:ext cx="327804" cy="32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8347167" y="3109300"/>
            <a:ext cx="327804" cy="327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714901" y="3109300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 err="1">
                <a:latin typeface="+mj-ea"/>
                <a:ea typeface="+mj-ea"/>
              </a:rPr>
              <a:t>리스폰</a:t>
            </a:r>
            <a:r>
              <a:rPr lang="ko-KR" altLang="en-US" sz="1600" b="1" dirty="0">
                <a:latin typeface="+mj-ea"/>
                <a:ea typeface="+mj-ea"/>
              </a:rPr>
              <a:t> 장소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979433" y="3543999"/>
            <a:ext cx="327804" cy="3278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714901" y="3538624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건물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979433" y="3977674"/>
            <a:ext cx="327804" cy="3278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714901" y="3967948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랜드 마크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979433" y="4411861"/>
            <a:ext cx="327804" cy="3278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714901" y="4397272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골대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ED810-7B95-464B-94C5-C11C91E423AF}"/>
              </a:ext>
            </a:extLst>
          </p:cNvPr>
          <p:cNvGrpSpPr/>
          <p:nvPr/>
        </p:nvGrpSpPr>
        <p:grpSpPr>
          <a:xfrm>
            <a:off x="324631" y="861736"/>
            <a:ext cx="4232800" cy="92493"/>
            <a:chOff x="742831" y="876287"/>
            <a:chExt cx="4232800" cy="9249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E7E058-9FAB-4354-B490-5477BDB54A0B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35324" y="922534"/>
              <a:ext cx="40478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B74A7C-F39C-4E1E-8884-C59CA4F1F90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1EEAC9-07C0-4DFE-B68B-98151809F0A7}"/>
                </a:ext>
              </a:extLst>
            </p:cNvPr>
            <p:cNvSpPr/>
            <p:nvPr/>
          </p:nvSpPr>
          <p:spPr>
            <a:xfrm>
              <a:off x="488313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695778D-74DF-48F3-8244-B4F6822E3412}"/>
              </a:ext>
            </a:extLst>
          </p:cNvPr>
          <p:cNvSpPr txBox="1"/>
          <p:nvPr/>
        </p:nvSpPr>
        <p:spPr>
          <a:xfrm>
            <a:off x="2279103" y="6248406"/>
            <a:ext cx="3083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예시 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28A45A-8ED3-4EB2-A2C6-636BACFC4066}"/>
              </a:ext>
            </a:extLst>
          </p:cNvPr>
          <p:cNvSpPr txBox="1"/>
          <p:nvPr/>
        </p:nvSpPr>
        <p:spPr>
          <a:xfrm>
            <a:off x="7953555" y="4959149"/>
            <a:ext cx="354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 err="1">
                <a:latin typeface="+mj-ea"/>
                <a:ea typeface="+mj-ea"/>
              </a:rPr>
              <a:t>맵이</a:t>
            </a:r>
            <a:r>
              <a:rPr lang="ko-KR" altLang="en-US" sz="1400" dirty="0">
                <a:latin typeface="+mj-ea"/>
                <a:ea typeface="+mj-ea"/>
              </a:rPr>
              <a:t> 로딩 될 때 건물이 랜덤하게 재배치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 err="1">
                <a:latin typeface="+mj-ea"/>
                <a:ea typeface="+mj-ea"/>
              </a:rPr>
              <a:t>맵의</a:t>
            </a:r>
            <a:r>
              <a:rPr lang="ko-KR" altLang="en-US" sz="1400" dirty="0">
                <a:latin typeface="+mj-ea"/>
                <a:ea typeface="+mj-ea"/>
              </a:rPr>
              <a:t> 종류는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개 이상 제작 예정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5.55112E-17 L 0.4593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51081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92252 0.0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45937 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51081 0.002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92252 0.005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99349 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2049791" cy="92493"/>
            <a:chOff x="742831" y="876287"/>
            <a:chExt cx="2049791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864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70012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E4AC19-0175-4DD9-AA1A-5933250E3543}"/>
              </a:ext>
            </a:extLst>
          </p:cNvPr>
          <p:cNvGrpSpPr/>
          <p:nvPr/>
        </p:nvGrpSpPr>
        <p:grpSpPr>
          <a:xfrm>
            <a:off x="399812" y="1365440"/>
            <a:ext cx="4128446" cy="4474532"/>
            <a:chOff x="130965" y="1322308"/>
            <a:chExt cx="4128446" cy="4474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B2C85B-5ECB-4E91-8C6A-95A0451F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65" y="1338119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629489-3BDC-4CDB-BFBD-29325183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65" y="2065205"/>
              <a:ext cx="2466846" cy="2308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3DEAA5-8333-47CF-A1C1-21C06414D95B}"/>
                </a:ext>
              </a:extLst>
            </p:cNvPr>
            <p:cNvSpPr txBox="1"/>
            <p:nvPr/>
          </p:nvSpPr>
          <p:spPr>
            <a:xfrm>
              <a:off x="173944" y="4500265"/>
              <a:ext cx="4042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각 표면에 폴더 모양 혹은 그림이 그려져 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홀로그램으로 표현 되어 있음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크기에 따라 체력과 코인의 개수가 달라짐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체력이 </a:t>
              </a:r>
              <a:r>
                <a:rPr lang="en-US" altLang="ko-KR" sz="1200" dirty="0">
                  <a:latin typeface="+mj-ea"/>
                  <a:ea typeface="+mj-ea"/>
                </a:rPr>
                <a:t>0</a:t>
              </a:r>
              <a:r>
                <a:rPr lang="ko-KR" altLang="en-US" sz="1200" dirty="0">
                  <a:latin typeface="+mj-ea"/>
                  <a:ea typeface="+mj-ea"/>
                </a:rPr>
                <a:t>이 되면 부서지며 코인이 떨어짐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935A7-BA45-49CB-9F93-188E9247672B}"/>
                </a:ext>
              </a:extLst>
            </p:cNvPr>
            <p:cNvSpPr txBox="1"/>
            <p:nvPr/>
          </p:nvSpPr>
          <p:spPr>
            <a:xfrm>
              <a:off x="778128" y="1322308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폴더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건물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47F278-09AA-40F2-824D-40C6723E7909}"/>
              </a:ext>
            </a:extLst>
          </p:cNvPr>
          <p:cNvGrpSpPr/>
          <p:nvPr/>
        </p:nvGrpSpPr>
        <p:grpSpPr>
          <a:xfrm>
            <a:off x="2684265" y="951484"/>
            <a:ext cx="4128446" cy="4472689"/>
            <a:chOff x="4354151" y="1316966"/>
            <a:chExt cx="4128446" cy="447268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E9316F-FE20-4A52-952B-4D2929F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51" y="1330934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 descr="실외, 하늘, 건물, 탑이(가) 표시된 사진&#10;&#10;자동 생성된 설명">
              <a:extLst>
                <a:ext uri="{FF2B5EF4-FFF2-40B4-BE49-F238E27FC236}">
                  <a16:creationId xmlns:a16="http://schemas.microsoft.com/office/drawing/2014/main" id="{B9ABE3F3-8ACE-491E-9625-626E36C61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809" y="2118581"/>
              <a:ext cx="2955018" cy="22185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55FCA-D7AF-498D-9026-97D097C2CE88}"/>
                </a:ext>
              </a:extLst>
            </p:cNvPr>
            <p:cNvSpPr txBox="1"/>
            <p:nvPr/>
          </p:nvSpPr>
          <p:spPr>
            <a:xfrm>
              <a:off x="4455865" y="4508891"/>
              <a:ext cx="392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게임 시간 후 일정 시간이 지나면 등장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타워의 모습이며 크기가 가장 큼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가장 많은 체력을 가지고 있음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E971E-5CE6-4000-A41E-DA038E7BEDC0}"/>
                </a:ext>
              </a:extLst>
            </p:cNvPr>
            <p:cNvSpPr txBox="1"/>
            <p:nvPr/>
          </p:nvSpPr>
          <p:spPr>
            <a:xfrm>
              <a:off x="4915205" y="13169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랜드 마크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C0708-AE1F-40CD-B877-75BF90DB8045}"/>
              </a:ext>
            </a:extLst>
          </p:cNvPr>
          <p:cNvGrpSpPr/>
          <p:nvPr/>
        </p:nvGrpSpPr>
        <p:grpSpPr>
          <a:xfrm>
            <a:off x="4997873" y="1753099"/>
            <a:ext cx="4128446" cy="4472689"/>
            <a:chOff x="5181622" y="1116066"/>
            <a:chExt cx="4128446" cy="447268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3EFED3-E04B-4BB3-9FA3-F495413F8C5D}"/>
                </a:ext>
              </a:extLst>
            </p:cNvPr>
            <p:cNvGrpSpPr/>
            <p:nvPr/>
          </p:nvGrpSpPr>
          <p:grpSpPr>
            <a:xfrm>
              <a:off x="5181622" y="1116066"/>
              <a:ext cx="4128446" cy="4472689"/>
              <a:chOff x="4354151" y="1316966"/>
              <a:chExt cx="4128446" cy="447268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5254CBD-8BBF-4D6A-A452-55936A62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1F810-71C9-4C41-8F6D-4715AA47B752}"/>
                  </a:ext>
                </a:extLst>
              </p:cNvPr>
              <p:cNvSpPr txBox="1"/>
              <p:nvPr/>
            </p:nvSpPr>
            <p:spPr>
              <a:xfrm>
                <a:off x="4455865" y="4508891"/>
                <a:ext cx="3925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일정시간이 지난 후 등장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해당 골대에 동전을 넣으면 점수 측정됨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43AEF-2F0E-4A21-A5F1-CB96641F5C03}"/>
                  </a:ext>
                </a:extLst>
              </p:cNvPr>
              <p:cNvSpPr txBox="1"/>
              <p:nvPr/>
            </p:nvSpPr>
            <p:spPr>
              <a:xfrm>
                <a:off x="4915205" y="1316966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랜드 마크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E307FD-23DF-4B7F-B2E0-60AC4FF79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7" t="46924" r="75268" b="36675"/>
            <a:stretch/>
          </p:blipFill>
          <p:spPr>
            <a:xfrm>
              <a:off x="6765846" y="1918733"/>
              <a:ext cx="959999" cy="222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660946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DEB8D4-24AC-42B6-B9EE-2F334DDD74D5}"/>
              </a:ext>
            </a:extLst>
          </p:cNvPr>
          <p:cNvGrpSpPr/>
          <p:nvPr/>
        </p:nvGrpSpPr>
        <p:grpSpPr>
          <a:xfrm>
            <a:off x="364057" y="1314536"/>
            <a:ext cx="3085677" cy="4088436"/>
            <a:chOff x="170410" y="1343111"/>
            <a:chExt cx="3085677" cy="408843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2563B2-80E1-47B8-A1F3-5C3757E0468A}"/>
                </a:ext>
              </a:extLst>
            </p:cNvPr>
            <p:cNvGrpSpPr/>
            <p:nvPr/>
          </p:nvGrpSpPr>
          <p:grpSpPr>
            <a:xfrm>
              <a:off x="170410" y="1343111"/>
              <a:ext cx="3085677" cy="4088436"/>
              <a:chOff x="234103" y="1619361"/>
              <a:chExt cx="3085677" cy="408843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A348AC-D093-4AE0-A203-DBB60FFB63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B5D6D-8BE0-404C-8505-CE749DABB5DF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무기 타입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1F7678-6F16-435D-8F21-C71AC9E83120}"/>
                  </a:ext>
                </a:extLst>
              </p:cNvPr>
              <p:cNvSpPr txBox="1"/>
              <p:nvPr/>
            </p:nvSpPr>
            <p:spPr>
              <a:xfrm>
                <a:off x="281304" y="4605925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플레이어가 장착하는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아이템별 스킬이 존재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기본공격 보다 데미지가 높음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사용횟수 소모 시 없어짐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EF588-A8B7-42B7-8A1D-B2CB8798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53" y="2208821"/>
              <a:ext cx="1497962" cy="199760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CC9272-025F-4299-AFAB-E74F5F38074A}"/>
              </a:ext>
            </a:extLst>
          </p:cNvPr>
          <p:cNvGrpSpPr/>
          <p:nvPr/>
        </p:nvGrpSpPr>
        <p:grpSpPr>
          <a:xfrm>
            <a:off x="3156793" y="2180246"/>
            <a:ext cx="3085677" cy="4088436"/>
            <a:chOff x="5860700" y="1476196"/>
            <a:chExt cx="3085677" cy="408843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105EB66-1DC6-4A44-8F69-A3E21A355FE7}"/>
                </a:ext>
              </a:extLst>
            </p:cNvPr>
            <p:cNvGrpSpPr/>
            <p:nvPr/>
          </p:nvGrpSpPr>
          <p:grpSpPr>
            <a:xfrm>
              <a:off x="5860700" y="1476196"/>
              <a:ext cx="3085677" cy="4088436"/>
              <a:chOff x="234103" y="1619361"/>
              <a:chExt cx="3085677" cy="40884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07BF0D-BFCB-44A3-A611-F0F49E1E2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3FDA4-A7FA-44CF-ADB2-E7B8C18BEF96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투척 타입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FC340C-31EF-44F3-891E-BD87A5ED67D0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투척용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떨어진 범위내에 있으면 효과 받음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투척 가능 개수 표시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전부 투척하였을 시 사라짐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A5FF1BA-2539-419D-8D74-B240316A4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95" y="2287003"/>
              <a:ext cx="1924050" cy="203835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FC3B56-CE09-4872-B500-B6D8E18DC274}"/>
              </a:ext>
            </a:extLst>
          </p:cNvPr>
          <p:cNvGrpSpPr/>
          <p:nvPr/>
        </p:nvGrpSpPr>
        <p:grpSpPr>
          <a:xfrm>
            <a:off x="5949529" y="1314536"/>
            <a:ext cx="3085677" cy="4088436"/>
            <a:chOff x="7671140" y="1364594"/>
            <a:chExt cx="3085677" cy="408843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7338870-2A8D-4997-92E2-C9C905C10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7671140" y="1364594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B5B13C-E765-48B9-A6A5-C036E746CF69}"/>
                </a:ext>
              </a:extLst>
            </p:cNvPr>
            <p:cNvSpPr txBox="1"/>
            <p:nvPr/>
          </p:nvSpPr>
          <p:spPr>
            <a:xfrm>
              <a:off x="8344003" y="13723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소모 타입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9B31E6-AF3A-4E6E-ABAA-B168451C8CF7}"/>
                </a:ext>
              </a:extLst>
            </p:cNvPr>
            <p:cNvSpPr txBox="1"/>
            <p:nvPr/>
          </p:nvSpPr>
          <p:spPr>
            <a:xfrm>
              <a:off x="7718341" y="4351158"/>
              <a:ext cx="2965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섭취형 아이템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사용 시점부터 효과 발동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효과시간이 끝나면 사라짐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C349D1C-ED4A-48C6-8E1B-99395D54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959" y="2357227"/>
              <a:ext cx="2326980" cy="174501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D61B86-D60C-47C5-A71A-FC04D7085A28}"/>
              </a:ext>
            </a:extLst>
          </p:cNvPr>
          <p:cNvGrpSpPr/>
          <p:nvPr/>
        </p:nvGrpSpPr>
        <p:grpSpPr>
          <a:xfrm>
            <a:off x="8742266" y="2180246"/>
            <a:ext cx="3085677" cy="4088436"/>
            <a:chOff x="6383862" y="1842696"/>
            <a:chExt cx="3085677" cy="40884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C23636-6C5D-4600-A1D0-26A51BAC7AB8}"/>
                </a:ext>
              </a:extLst>
            </p:cNvPr>
            <p:cNvGrpSpPr/>
            <p:nvPr/>
          </p:nvGrpSpPr>
          <p:grpSpPr>
            <a:xfrm>
              <a:off x="6383862" y="1842696"/>
              <a:ext cx="3085677" cy="4088436"/>
              <a:chOff x="234103" y="1619361"/>
              <a:chExt cx="3085677" cy="408843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809D6AF-6782-437B-BC2C-283E40F2F9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C3852F-73E6-47E6-BD84-05C6319F14E3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설치 타입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49A07E-5D36-4314-8BF8-2B3ECC4DC838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설치용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길목을 막거나 방해하는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설치 가능 개수 표시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가능 개수 전부 사용시 사라짐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49" name="그림 48" descr="좌석, 의자이(가) 표시된 사진&#10;&#10;자동 생성된 설명">
              <a:extLst>
                <a:ext uri="{FF2B5EF4-FFF2-40B4-BE49-F238E27FC236}">
                  <a16:creationId xmlns:a16="http://schemas.microsoft.com/office/drawing/2014/main" id="{556A1DEA-CF23-489B-A818-0080B1FA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016" y="2703334"/>
              <a:ext cx="1895856" cy="189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19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981</Words>
  <Application>Microsoft Office PowerPoint</Application>
  <PresentationFormat>와이드스크린</PresentationFormat>
  <Paragraphs>231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35</cp:revision>
  <dcterms:created xsi:type="dcterms:W3CDTF">2021-12-05T11:30:28Z</dcterms:created>
  <dcterms:modified xsi:type="dcterms:W3CDTF">2021-12-10T07:35:27Z</dcterms:modified>
</cp:coreProperties>
</file>